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3" r:id="rId4"/>
    <p:sldId id="259" r:id="rId5"/>
    <p:sldId id="262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755355-3E9E-47D5-B5E5-4955098399A0}">
          <p14:sldIdLst>
            <p14:sldId id="261"/>
            <p14:sldId id="260"/>
            <p14:sldId id="263"/>
            <p14:sldId id="259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768"/>
    <a:srgbClr val="7F2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2B9C4-73A7-4104-B0CB-431F20DD6C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1977" y="2194139"/>
            <a:ext cx="9409996" cy="2387600"/>
          </a:xfrm>
        </p:spPr>
        <p:txBody>
          <a:bodyPr anchor="ctr"/>
          <a:lstStyle>
            <a:lvl1pPr algn="l">
              <a:defRPr sz="3200" b="1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ru-RU" dirty="0"/>
              <a:t>Название доклада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5E3B90-7CA1-4965-8B06-ED44744F3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4833" y="4907756"/>
            <a:ext cx="7907140" cy="10959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автора</a:t>
            </a:r>
          </a:p>
          <a:p>
            <a:r>
              <a:rPr lang="ru-RU" dirty="0"/>
              <a:t>Аффилиация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B757D4-93C8-44DF-09EE-BED56FB7C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77" y="956655"/>
            <a:ext cx="2469496" cy="858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адпись 2">
            <a:extLst>
              <a:ext uri="{FF2B5EF4-FFF2-40B4-BE49-F238E27FC236}">
                <a16:creationId xmlns:a16="http://schemas.microsoft.com/office/drawing/2014/main" id="{A48A92E0-CCFA-1C28-AAAD-2173C924D5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0930" y="490163"/>
            <a:ext cx="1233488" cy="84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4800" i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Хронограф постсоветской истории Российской академии наук в событиях и  фактах - Российская газета">
            <a:extLst>
              <a:ext uri="{FF2B5EF4-FFF2-40B4-BE49-F238E27FC236}">
                <a16:creationId xmlns:a16="http://schemas.microsoft.com/office/drawing/2014/main" id="{1C9BD424-5276-6D8B-9486-380EB71BBF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795" y="5850360"/>
            <a:ext cx="1019554" cy="6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C62515-70C1-6A68-469F-DF412B8A349F}"/>
              </a:ext>
            </a:extLst>
          </p:cNvPr>
          <p:cNvSpPr txBox="1"/>
          <p:nvPr userDrawn="1"/>
        </p:nvSpPr>
        <p:spPr>
          <a:xfrm>
            <a:off x="3830920" y="431558"/>
            <a:ext cx="478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Научная конференция</a:t>
            </a:r>
            <a:endParaRPr lang="ru-RU" sz="20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956D5-ADC1-7AF6-F599-D562192896F4}"/>
              </a:ext>
            </a:extLst>
          </p:cNvPr>
          <p:cNvSpPr txBox="1"/>
          <p:nvPr userDrawn="1"/>
        </p:nvSpPr>
        <p:spPr>
          <a:xfrm>
            <a:off x="3830920" y="759164"/>
            <a:ext cx="504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2400" b="1" i="0" dirty="0">
                <a:effectLst/>
                <a:latin typeface="+mj-lt"/>
              </a:rPr>
              <a:t>Социология:</a:t>
            </a:r>
            <a:r>
              <a:rPr lang="en-US" sz="2400" b="1" i="0" dirty="0">
                <a:effectLst/>
                <a:latin typeface="+mj-lt"/>
              </a:rPr>
              <a:t> </a:t>
            </a:r>
            <a:r>
              <a:rPr lang="ru-RU" sz="2400" b="1" i="0" dirty="0">
                <a:effectLst/>
                <a:latin typeface="+mj-lt"/>
              </a:rPr>
              <a:t>вчера, сегодня, завтра</a:t>
            </a:r>
          </a:p>
          <a:p>
            <a:pPr algn="l" fontAlgn="ctr"/>
            <a:r>
              <a:rPr lang="ru-RU" sz="2400" b="1" i="0" dirty="0">
                <a:effectLst/>
                <a:latin typeface="+mj-lt"/>
              </a:rPr>
              <a:t>К 50-летию журнала </a:t>
            </a:r>
            <a:endParaRPr lang="en-US" sz="2400" b="1" i="0" dirty="0">
              <a:effectLst/>
              <a:latin typeface="+mj-lt"/>
            </a:endParaRPr>
          </a:p>
          <a:p>
            <a:pPr algn="l" fontAlgn="ctr"/>
            <a:r>
              <a:rPr lang="ru-RU" sz="2400" b="1" i="0" dirty="0">
                <a:effectLst/>
                <a:latin typeface="+mj-lt"/>
              </a:rPr>
              <a:t>«Социологические исследования»</a:t>
            </a:r>
            <a:endParaRPr lang="ru-RU" sz="2400" b="0" i="0" dirty="0">
              <a:effectLst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44832-B6F5-D5BA-3D29-43EDDC8DA087}"/>
              </a:ext>
            </a:extLst>
          </p:cNvPr>
          <p:cNvSpPr txBox="1"/>
          <p:nvPr userDrawn="1"/>
        </p:nvSpPr>
        <p:spPr>
          <a:xfrm>
            <a:off x="5065069" y="6253492"/>
            <a:ext cx="299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0" dirty="0">
                <a:solidFill>
                  <a:srgbClr val="000000"/>
                </a:solidFill>
                <a:effectLst/>
                <a:latin typeface="+mj-lt"/>
              </a:rPr>
              <a:t>21–23 октября 2024 г.</a:t>
            </a:r>
            <a:endParaRPr lang="ru-RU" sz="2000" dirty="0">
              <a:latin typeface="+mj-lt"/>
            </a:endParaRP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80F6D67B-E4FA-6492-27DE-B6E841A93F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1977" y="4907755"/>
            <a:ext cx="1423739" cy="11039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Логотип организации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961F34D-E657-F6AA-6F83-59B36C868BD8}"/>
              </a:ext>
            </a:extLst>
          </p:cNvPr>
          <p:cNvGrpSpPr/>
          <p:nvPr userDrawn="1"/>
        </p:nvGrpSpPr>
        <p:grpSpPr>
          <a:xfrm>
            <a:off x="8977045" y="917652"/>
            <a:ext cx="2944238" cy="757998"/>
            <a:chOff x="8977045" y="917652"/>
            <a:chExt cx="2944238" cy="757998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6C4523A-4304-A6D7-600E-FDCA5CC6DD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7045" y="950500"/>
              <a:ext cx="725150" cy="72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696DB3C-191D-5B9C-D8FF-DBA22C0B767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3" t="6586" r="18069" b="7285"/>
            <a:stretch/>
          </p:blipFill>
          <p:spPr bwMode="auto">
            <a:xfrm>
              <a:off x="9856846" y="941030"/>
              <a:ext cx="530347" cy="710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DD42F4C-167E-F505-D4EE-AECA5F176C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0320" y="917652"/>
              <a:ext cx="710963" cy="710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6A29753D-8707-32B2-0CD6-E3EA10F600E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4670" y="955218"/>
              <a:ext cx="769057" cy="710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18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4862-7057-48BB-B58E-9A404ECD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021F95-F615-438A-ADA7-33DC5EC4E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05CA7-40F8-4A4E-9A10-086D0794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575F79-90D6-47BD-B1E7-BE0FDEC5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6572EF-16CA-470A-9146-AABA789D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3BE458-8E76-4100-B5F4-40D7863F5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2430ED-40A6-4CCE-BA82-473FD53C0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F5F62-196D-4ADE-B4C8-0677EC9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2A9E96-D48C-40C6-A8AA-6D0DC5F9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5F352-B6EA-47B2-8903-74875081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6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ференция_внутрен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A90E4-B47A-6AFC-0534-D2FC902F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9909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46797E-E393-D9E4-A0E1-AE437C9C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B794E4-69EA-0FE5-D745-4DFD9633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D45632-594D-7B59-FD86-AEEFED8F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791DD25-41E3-051B-CFB1-9C79CBE4C8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70087"/>
            <a:ext cx="10515600" cy="4106247"/>
          </a:xfrm>
        </p:spPr>
        <p:txBody>
          <a:bodyPr/>
          <a:lstStyle/>
          <a:p>
            <a:pPr lvl="0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4F29B3-F58C-43DE-08B1-94B252C52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484" y="737556"/>
            <a:ext cx="1362316" cy="473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Надпись 2">
            <a:extLst>
              <a:ext uri="{FF2B5EF4-FFF2-40B4-BE49-F238E27FC236}">
                <a16:creationId xmlns:a16="http://schemas.microsoft.com/office/drawing/2014/main" id="{D9BFA0AB-D3B9-6942-DF01-1AE1C47E11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22394" y="413635"/>
            <a:ext cx="680463" cy="6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3600" i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3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ферен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2B9C4-73A7-4104-B0CB-431F20DD6C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1977" y="2194139"/>
            <a:ext cx="9409996" cy="2387600"/>
          </a:xfrm>
        </p:spPr>
        <p:txBody>
          <a:bodyPr anchor="ctr"/>
          <a:lstStyle>
            <a:lvl1pPr algn="ctr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ru-RU" dirty="0"/>
              <a:t>Название доклада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5E3B90-7CA1-4965-8B06-ED44744F3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4833" y="4907756"/>
            <a:ext cx="7907140" cy="109598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автора</a:t>
            </a:r>
          </a:p>
          <a:p>
            <a:r>
              <a:rPr lang="ru-RU" dirty="0"/>
              <a:t>Аффилиация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B757D4-93C8-44DF-09EE-BED56FB7C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77" y="956655"/>
            <a:ext cx="2469496" cy="858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адпись 2">
            <a:extLst>
              <a:ext uri="{FF2B5EF4-FFF2-40B4-BE49-F238E27FC236}">
                <a16:creationId xmlns:a16="http://schemas.microsoft.com/office/drawing/2014/main" id="{A48A92E0-CCFA-1C28-AAAD-2173C924D5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0930" y="490163"/>
            <a:ext cx="1233488" cy="84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4800" i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Хронограф постсоветской истории Российской академии наук в событиях и  фактах - Российская газета">
            <a:extLst>
              <a:ext uri="{FF2B5EF4-FFF2-40B4-BE49-F238E27FC236}">
                <a16:creationId xmlns:a16="http://schemas.microsoft.com/office/drawing/2014/main" id="{1C9BD424-5276-6D8B-9486-380EB71BBF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795" y="5850360"/>
            <a:ext cx="1019554" cy="6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79CA2C2-FB0C-69CE-D83C-FCCEB096032D}"/>
              </a:ext>
            </a:extLst>
          </p:cNvPr>
          <p:cNvGrpSpPr/>
          <p:nvPr userDrawn="1"/>
        </p:nvGrpSpPr>
        <p:grpSpPr>
          <a:xfrm>
            <a:off x="8778198" y="861620"/>
            <a:ext cx="3059261" cy="728400"/>
            <a:chOff x="4452808" y="458987"/>
            <a:chExt cx="3755879" cy="89426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72F4D28-C58C-3AE0-6410-3ED7D7B69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2808" y="525889"/>
              <a:ext cx="902575" cy="82736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B9C5118-6FED-DEE5-B8F9-0527110D3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9555" y="458987"/>
              <a:ext cx="681632" cy="813257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0975A09-2791-4E31-B8C8-322C0AA1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0815" y="472997"/>
              <a:ext cx="1053004" cy="836762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4A0BA33-3BAB-1B65-2B76-1E1A66399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42439" y="521188"/>
              <a:ext cx="766248" cy="83206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C62515-70C1-6A68-469F-DF412B8A349F}"/>
              </a:ext>
            </a:extLst>
          </p:cNvPr>
          <p:cNvSpPr txBox="1"/>
          <p:nvPr userDrawn="1"/>
        </p:nvSpPr>
        <p:spPr>
          <a:xfrm>
            <a:off x="3924797" y="372032"/>
            <a:ext cx="478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Научная конференция</a:t>
            </a:r>
            <a:endParaRPr lang="ru-RU" sz="20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956D5-ADC1-7AF6-F599-D562192896F4}"/>
              </a:ext>
            </a:extLst>
          </p:cNvPr>
          <p:cNvSpPr txBox="1"/>
          <p:nvPr userDrawn="1"/>
        </p:nvSpPr>
        <p:spPr>
          <a:xfrm>
            <a:off x="3934379" y="757968"/>
            <a:ext cx="504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2400" b="1" i="0" dirty="0">
                <a:effectLst/>
                <a:latin typeface="+mj-lt"/>
              </a:rPr>
              <a:t>Социология:</a:t>
            </a:r>
            <a:r>
              <a:rPr lang="en-US" sz="2400" b="1" i="0" dirty="0">
                <a:effectLst/>
                <a:latin typeface="+mj-lt"/>
              </a:rPr>
              <a:t> </a:t>
            </a:r>
            <a:r>
              <a:rPr lang="ru-RU" sz="2400" b="1" i="0" dirty="0">
                <a:effectLst/>
                <a:latin typeface="+mj-lt"/>
              </a:rPr>
              <a:t>вчера, сегодня, завтра</a:t>
            </a:r>
          </a:p>
          <a:p>
            <a:pPr algn="l" fontAlgn="ctr"/>
            <a:r>
              <a:rPr lang="ru-RU" sz="2400" b="1" i="0" dirty="0">
                <a:effectLst/>
                <a:latin typeface="+mj-lt"/>
              </a:rPr>
              <a:t>К 50-летию журнала </a:t>
            </a:r>
            <a:endParaRPr lang="en-US" sz="2400" b="1" i="0" dirty="0">
              <a:effectLst/>
              <a:latin typeface="+mj-lt"/>
            </a:endParaRPr>
          </a:p>
          <a:p>
            <a:pPr algn="l" fontAlgn="ctr"/>
            <a:r>
              <a:rPr lang="ru-RU" sz="2400" b="1" i="0" dirty="0">
                <a:effectLst/>
                <a:latin typeface="+mj-lt"/>
              </a:rPr>
              <a:t>«Социологические исследования»</a:t>
            </a:r>
            <a:endParaRPr lang="ru-RU" sz="2400" b="0" i="0" dirty="0">
              <a:effectLst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44832-B6F5-D5BA-3D29-43EDDC8DA087}"/>
              </a:ext>
            </a:extLst>
          </p:cNvPr>
          <p:cNvSpPr txBox="1"/>
          <p:nvPr userDrawn="1"/>
        </p:nvSpPr>
        <p:spPr>
          <a:xfrm>
            <a:off x="5065069" y="6253492"/>
            <a:ext cx="299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0" dirty="0">
                <a:solidFill>
                  <a:srgbClr val="000000"/>
                </a:solidFill>
                <a:effectLst/>
                <a:latin typeface="+mj-lt"/>
              </a:rPr>
              <a:t>21–23 октября 2024 г.</a:t>
            </a:r>
            <a:endParaRPr lang="ru-RU" sz="2000" dirty="0">
              <a:latin typeface="+mj-lt"/>
            </a:endParaRP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80F6D67B-E4FA-6492-27DE-B6E841A93F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1977" y="4907755"/>
            <a:ext cx="1423739" cy="11039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Логотип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27895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B69EC-E7E6-4440-ADB8-0BA784DA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97EAF-C2C6-4072-8B30-CB6DCD7AA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C598B-EA87-498F-B69F-A6D972BB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B451E-5A3C-4A48-B36A-9B7794D5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85207-D995-495E-A092-ECB76D34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1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72FD7-78AA-4C2C-8B11-AAC97B06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8329FC-B426-44E0-905A-AC01CB8F2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67838A-E086-4F59-8D21-DFCF53A8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B2DDD0-D65D-405E-9C18-A4E7078D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0CC667-EE9D-48E9-B6FA-4E5F9EFF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6C6CEB-D6A9-4BCC-AFB0-AD6E6193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8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4D3D1-9CB2-46CB-BB67-A46434F0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3E1833-FC4C-4166-8966-B1642BBD1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4C267F-6A12-4402-A0BC-BE94B5F00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BD0EDF-62DA-4CB5-A0AE-E94DDFF60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B4C559-FFB0-4F27-A11E-C666F5070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696D5-C2F5-428A-9DE3-13B37309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5C9031-7C5E-461B-B655-D1BD689C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C7168E-260C-49BA-8736-EBF6C851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4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41329-0C59-4CA0-8615-D4D32C04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32A8CB-EEDD-4105-AA3C-CF02A00D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EAB8EA-6A22-4BA5-802F-87F2CBA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DEB63F-4F0F-470D-8E49-2823CF39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7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93AA0A-B406-423C-8CF5-1BFA9EC2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28CFDE-7729-4190-AB22-26014814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DE1285-A183-4270-8FF1-F3DA6D34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53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8601-16B8-4357-ABED-A2976BC4A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EE006-6C7D-4D9E-A80B-1B305889C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0A4EF6-8D58-4FD4-88DD-E763ADBBE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0386EF-86C7-45DF-9A60-922915E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56972A-EBEE-46BD-A495-E71B1EDF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E74152-603C-432B-A548-EFEC80B2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0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8B941-D66E-44A6-AFC9-E42AC9B7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6484B5-7FBA-42CC-95B3-B40DE2B9C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2B1B3-5952-4E1F-8F5A-E031A21E5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7B7E13-63A0-4E4B-9B26-37A0FCCC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17FA8-DFE9-418E-864B-6918DCA9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5526DC-2129-4C96-9841-380FC8A2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1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BF025-CA91-4E68-9FD0-162EFEF7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2749D0-B91D-4618-83D3-22998760D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2462" y="1825625"/>
            <a:ext cx="566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54DDC-6480-49AC-825E-0C5D2F8F9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404E-FA41-4A4B-B134-BA3599E72FB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707F02-1577-4D06-BEDD-226F3EE65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1F4AB-E1C9-4894-A4D2-194B7D16B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8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7343-F9F5-5144-23D0-FCEC84810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818643-2689-1A34-693C-449CB529E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54B0AF-8F38-B0D2-314C-35944D8CEC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3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332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76071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F23B15C-9581-F663-C7D4-4A52383155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3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1EF83-A39D-B037-1873-C6F604791D21}"/>
              </a:ext>
            </a:extLst>
          </p:cNvPr>
          <p:cNvSpPr txBox="1"/>
          <p:nvPr/>
        </p:nvSpPr>
        <p:spPr>
          <a:xfrm>
            <a:off x="2261419" y="2212258"/>
            <a:ext cx="8465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Пример заполнения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5477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Хронограф постсоветской истории Российской академии наук в событиях и  фактах - Российская газета">
            <a:extLst>
              <a:ext uri="{FF2B5EF4-FFF2-40B4-BE49-F238E27FC236}">
                <a16:creationId xmlns:a16="http://schemas.microsoft.com/office/drawing/2014/main" id="{6F73E9C3-5785-FB4F-C831-C2256A06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795" y="5850360"/>
            <a:ext cx="1019554" cy="6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8AC02D-A687-D603-EE20-CBC7648AF017}"/>
              </a:ext>
            </a:extLst>
          </p:cNvPr>
          <p:cNvSpPr txBox="1"/>
          <p:nvPr/>
        </p:nvSpPr>
        <p:spPr>
          <a:xfrm>
            <a:off x="5065069" y="6253492"/>
            <a:ext cx="299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0" dirty="0">
                <a:solidFill>
                  <a:srgbClr val="000000"/>
                </a:solidFill>
                <a:effectLst/>
                <a:latin typeface="+mj-lt"/>
              </a:rPr>
              <a:t>21–23 октября 2024 г.</a:t>
            </a:r>
            <a:endParaRPr lang="ru-RU" sz="2000" dirty="0">
              <a:latin typeface="+mj-lt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F2909FD0-EA48-C0DD-CE82-574C3954566E}"/>
              </a:ext>
            </a:extLst>
          </p:cNvPr>
          <p:cNvSpPr txBox="1">
            <a:spLocks/>
          </p:cNvSpPr>
          <p:nvPr/>
        </p:nvSpPr>
        <p:spPr>
          <a:xfrm>
            <a:off x="1991877" y="4483540"/>
            <a:ext cx="8653500" cy="1295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88D6A4D-1298-FB02-20A6-79A3C195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960" y="-1747784"/>
            <a:ext cx="295055" cy="27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877C7FAB-1850-68DA-0C32-320D7725B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638" y="2032128"/>
            <a:ext cx="9409996" cy="2387600"/>
          </a:xfrm>
        </p:spPr>
        <p:txBody>
          <a:bodyPr>
            <a:noAutofit/>
          </a:bodyPr>
          <a:lstStyle/>
          <a:p>
            <a:r>
              <a:rPr lang="ru-RU" sz="3400" b="1" i="0" dirty="0">
                <a:solidFill>
                  <a:srgbClr val="FF0000"/>
                </a:solidFill>
                <a:effectLst/>
              </a:rPr>
              <a:t>Социальные сети </a:t>
            </a:r>
            <a:br>
              <a:rPr lang="ru-RU" sz="3400" b="1" i="0" dirty="0">
                <a:solidFill>
                  <a:srgbClr val="FF0000"/>
                </a:solidFill>
                <a:effectLst/>
              </a:rPr>
            </a:br>
            <a:r>
              <a:rPr lang="ru-RU" sz="3400" b="1" i="0" dirty="0">
                <a:solidFill>
                  <a:srgbClr val="FF0000"/>
                </a:solidFill>
                <a:effectLst/>
              </a:rPr>
              <a:t>как фактор мотивации молодежи </a:t>
            </a:r>
            <a:br>
              <a:rPr lang="ru-RU" sz="3400" b="1" i="0" dirty="0">
                <a:solidFill>
                  <a:srgbClr val="FF0000"/>
                </a:solidFill>
                <a:effectLst/>
              </a:rPr>
            </a:br>
            <a:r>
              <a:rPr lang="ru-RU" sz="3400" b="1" i="0" dirty="0">
                <a:solidFill>
                  <a:srgbClr val="FF0000"/>
                </a:solidFill>
                <a:effectLst/>
              </a:rPr>
              <a:t>к путешествиям в контексте института туризма</a:t>
            </a:r>
            <a:endParaRPr lang="ru-RU" sz="3400" dirty="0"/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5D407229-1163-3A8C-7B5C-01B4E7409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833" y="4907755"/>
            <a:ext cx="7907140" cy="1295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0" dirty="0">
                <a:effectLst/>
              </a:rPr>
              <a:t>Ефремова Дарья Владимировна</a:t>
            </a:r>
            <a:endParaRPr lang="en-US" sz="1600" i="0" dirty="0">
              <a:effectLst/>
            </a:endParaRPr>
          </a:p>
          <a:p>
            <a:pPr marL="0" indent="0">
              <a:buNone/>
            </a:pPr>
            <a:r>
              <a:rPr lang="ru-RU" sz="1600" dirty="0"/>
              <a:t>Аспирант </a:t>
            </a:r>
            <a:br>
              <a:rPr lang="ru-RU" sz="1600" dirty="0"/>
            </a:br>
            <a:r>
              <a:rPr lang="ru-RU" sz="1600" dirty="0"/>
              <a:t>ФГБОУ ВО «Поволжский государственный технологический университет» </a:t>
            </a:r>
            <a:br>
              <a:rPr lang="ru-RU" sz="1600" dirty="0"/>
            </a:br>
            <a:r>
              <a:rPr lang="ru-RU" sz="1600" dirty="0"/>
              <a:t>(</a:t>
            </a:r>
            <a:r>
              <a:rPr lang="ru-RU" sz="1600" dirty="0" err="1"/>
              <a:t>Волгатех</a:t>
            </a:r>
            <a:r>
              <a:rPr lang="ru-RU" sz="1600" dirty="0"/>
              <a:t>, ПГТУ)</a:t>
            </a:r>
          </a:p>
          <a:p>
            <a:endParaRPr lang="ru-RU" sz="16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A565AA-4313-E996-9AFE-F7EE17D5F3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11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83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76071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Замысел исследования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B0C89B-047A-18BE-DD91-A2C0B62D5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2" y="1970087"/>
            <a:ext cx="8842549" cy="37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8F0AB-E413-B11E-AC60-6F38EFD5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Наиболее болезненные, по мнению россиян, неравенства для общества в целом и лично для них,</a:t>
            </a:r>
            <a:br>
              <a:rPr lang="ru-RU" dirty="0"/>
            </a:br>
            <a:r>
              <a:rPr lang="ru-RU" dirty="0"/>
              <a:t>ИС ФНИСЦ РАН, 2022 г.,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2265E47-AB54-AD94-D008-70187E624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52805"/>
              </p:ext>
            </p:extLst>
          </p:nvPr>
        </p:nvGraphicFramePr>
        <p:xfrm>
          <a:off x="919594" y="2184985"/>
          <a:ext cx="9946256" cy="3784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2996">
                  <a:extLst>
                    <a:ext uri="{9D8B030D-6E8A-4147-A177-3AD203B41FA5}">
                      <a16:colId xmlns:a16="http://schemas.microsoft.com/office/drawing/2014/main" val="1314803395"/>
                    </a:ext>
                  </a:extLst>
                </a:gridCol>
                <a:gridCol w="2001329">
                  <a:extLst>
                    <a:ext uri="{9D8B030D-6E8A-4147-A177-3AD203B41FA5}">
                      <a16:colId xmlns:a16="http://schemas.microsoft.com/office/drawing/2014/main" val="2408362310"/>
                    </a:ext>
                  </a:extLst>
                </a:gridCol>
                <a:gridCol w="1871931">
                  <a:extLst>
                    <a:ext uri="{9D8B030D-6E8A-4147-A177-3AD203B41FA5}">
                      <a16:colId xmlns:a16="http://schemas.microsoft.com/office/drawing/2014/main" val="2274572988"/>
                    </a:ext>
                  </a:extLst>
                </a:gridCol>
              </a:tblGrid>
              <a:tr h="594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cap="all" baseline="0" dirty="0">
                          <a:solidFill>
                            <a:srgbClr val="0070C0"/>
                          </a:solidFill>
                          <a:effectLst/>
                        </a:rPr>
                        <a:t>Неравенства</a:t>
                      </a:r>
                      <a:endParaRPr lang="ru-RU" sz="2000" b="1" i="0" u="none" strike="noStrike" cap="all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cap="all" baseline="0" dirty="0">
                          <a:solidFill>
                            <a:srgbClr val="0070C0"/>
                          </a:solidFill>
                          <a:effectLst/>
                        </a:rPr>
                        <a:t>Для общества </a:t>
                      </a:r>
                      <a:br>
                        <a:rPr lang="ru-RU" sz="2000" b="1" u="none" strike="noStrike" cap="all" baseline="0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2000" b="1" u="none" strike="noStrike" cap="all" baseline="0" dirty="0">
                          <a:solidFill>
                            <a:srgbClr val="0070C0"/>
                          </a:solidFill>
                          <a:effectLst/>
                        </a:rPr>
                        <a:t>в целом</a:t>
                      </a:r>
                      <a:endParaRPr lang="ru-RU" sz="2000" b="1" i="0" u="none" strike="noStrike" cap="all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cap="all" baseline="0" dirty="0">
                          <a:solidFill>
                            <a:srgbClr val="0070C0"/>
                          </a:solidFill>
                          <a:effectLst/>
                        </a:rPr>
                        <a:t>Лично </a:t>
                      </a:r>
                      <a:br>
                        <a:rPr lang="ru-RU" sz="2000" b="1" u="none" strike="noStrike" cap="all" baseline="0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2000" b="1" u="none" strike="noStrike" cap="all" baseline="0" dirty="0">
                          <a:solidFill>
                            <a:srgbClr val="0070C0"/>
                          </a:solidFill>
                          <a:effectLst/>
                        </a:rPr>
                        <a:t>для россиян</a:t>
                      </a:r>
                      <a:endParaRPr lang="ru-RU" sz="2000" b="1" i="0" u="none" strike="noStrike" cap="all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166990"/>
                  </a:ext>
                </a:extLst>
              </a:tr>
              <a:tr h="356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Доходов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000" u="none" strike="noStrike" dirty="0">
                          <a:effectLst/>
                        </a:rPr>
                        <a:t>70</a:t>
                      </a:r>
                      <a:r>
                        <a:rPr lang="ru-RU" sz="2000" u="none" strike="noStrike" dirty="0">
                          <a:effectLst/>
                        </a:rPr>
                        <a:t>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58,8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295777"/>
                  </a:ext>
                </a:extLst>
              </a:tr>
              <a:tr h="3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В уровне жизни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60,3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43,4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951030"/>
                  </a:ext>
                </a:extLst>
              </a:tr>
              <a:tr h="438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В доступе к медицинской помощи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44,1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32,2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349382"/>
                  </a:ext>
                </a:extLst>
              </a:tr>
              <a:tr h="3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Жилищных условий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38,5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23,2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100892"/>
                  </a:ext>
                </a:extLst>
              </a:tr>
              <a:tr h="5472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В доступе к хорошим рабочим местам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31,6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24,7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590082"/>
                  </a:ext>
                </a:extLst>
              </a:tr>
              <a:tr h="416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В доступе к образованию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27,9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13,0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896504"/>
                  </a:ext>
                </a:extLst>
              </a:tr>
              <a:tr h="492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В возможностях для детей из разных слоев общества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26,6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13,9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B4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865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62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B649647-EC42-4D84-B863-B8B1BCA4AF7F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5488</TotalTime>
  <Words>122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Bernard MT 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Социальные сети  как фактор мотивации молодежи  к путешествиям в контексте института туризма</vt:lpstr>
      <vt:lpstr>Замысел исследования</vt:lpstr>
      <vt:lpstr>Наиболее болезненные, по мнению россиян, неравенства для общества в целом и лично для них, ИС ФНИСЦ РАН, 2022 г., 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yasha</dc:creator>
  <cp:lastModifiedBy>Григорьева Елена Ивановна</cp:lastModifiedBy>
  <cp:revision>13</cp:revision>
  <dcterms:created xsi:type="dcterms:W3CDTF">2023-12-11T16:42:36Z</dcterms:created>
  <dcterms:modified xsi:type="dcterms:W3CDTF">2024-09-23T08:18:37Z</dcterms:modified>
</cp:coreProperties>
</file>